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84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23873"/>
          </a:solidFill>
          <a:ln/>
        </p:spPr>
      </p:sp>
      <p:sp>
        <p:nvSpPr>
          <p:cNvPr id="4" name="Shape 2"/>
          <p:cNvSpPr/>
          <p:nvPr/>
        </p:nvSpPr>
        <p:spPr>
          <a:xfrm>
            <a:off x="10607040" y="4480560"/>
            <a:ext cx="2926080" cy="2926080"/>
          </a:xfrm>
          <a:prstGeom prst="ellipse">
            <a:avLst/>
          </a:prstGeom>
          <a:solidFill>
            <a:srgbClr val="223873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822960"/>
            <a:ext cx="822960" cy="82296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30" y="1036930"/>
            <a:ext cx="395021" cy="3950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1828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2286000"/>
            <a:ext cx="102412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Kurumsal Olgunluk Seviyesi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Nasıl Değerlendirilir?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822960" y="44348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7DC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Kuruluşların yönetim, süreç ve performans olgunluğunu ölçmek için kullanılan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7DC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başlıca modeller ve uygulanabilir değerlendirme adımları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41248" y="4251960"/>
            <a:ext cx="1463040" cy="0"/>
          </a:xfrm>
          <a:prstGeom prst="line">
            <a:avLst/>
          </a:prstGeom>
          <a:noFill/>
          <a:ln w="31750">
            <a:solidFill>
              <a:srgbClr val="C9A84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Kurumsal Olgunluk Nedir?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23444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Kurumsal olgunluk, bir organizasyonun süreçlerini, yönetim sistemlerini ve performansını ne ölçüde sistematik, tekrarlanabilir ve sürekli iyileştirilebilir biçimde yönettiğini ifade eder. Olgunluk düzeyi arttıkça kuruluşlar tesadüfi ve kişiye bağlı uygulamalardan; standartlaştırılmış, ölçülen ve veriyle yönetilen süreçlere geçer.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788920"/>
            <a:ext cx="2606040" cy="2880360"/>
          </a:xfrm>
          <a:prstGeom prst="roundRect">
            <a:avLst>
              <a:gd name="adj" fmla="val 2807"/>
            </a:avLst>
          </a:prstGeom>
          <a:solidFill>
            <a:srgbClr val="F7F8FA"/>
          </a:solidFill>
          <a:ln/>
          <a:effectLst>
            <a:outerShdw blurRad="76200" dist="25400" dir="5400000" algn="bl" rotWithShape="0">
              <a:srgbClr val="1A2B5E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85900" y="3108960"/>
            <a:ext cx="731520" cy="7315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095" y="3299155"/>
            <a:ext cx="351130" cy="35113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40233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Tesadüfi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13232" y="4754880"/>
            <a:ext cx="22768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kişilere bağlı,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belgelenmemiş ve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tutarsız.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154680" y="3909060"/>
            <a:ext cx="256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3410712" y="2788920"/>
            <a:ext cx="2606040" cy="2880360"/>
          </a:xfrm>
          <a:prstGeom prst="roundRect">
            <a:avLst>
              <a:gd name="adj" fmla="val 2807"/>
            </a:avLst>
          </a:prstGeom>
          <a:solidFill>
            <a:srgbClr val="F7F8FA"/>
          </a:solidFill>
          <a:ln/>
          <a:effectLst>
            <a:outerShdw blurRad="76200" dist="25400" dir="5400000" algn="bl" rotWithShape="0">
              <a:srgbClr val="1A2B5E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47972" y="3108960"/>
            <a:ext cx="731520" cy="7315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167" y="3299155"/>
            <a:ext cx="351130" cy="35113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47872" y="40233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Tekrarlanabilir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3575304" y="4754880"/>
            <a:ext cx="22768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süreçler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tanımlı, proje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bazında yönetilir.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6016752" y="3909060"/>
            <a:ext cx="256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16" name="Shape 12"/>
          <p:cNvSpPr/>
          <p:nvPr/>
        </p:nvSpPr>
        <p:spPr>
          <a:xfrm>
            <a:off x="6272784" y="2788920"/>
            <a:ext cx="2606040" cy="2880360"/>
          </a:xfrm>
          <a:prstGeom prst="roundRect">
            <a:avLst>
              <a:gd name="adj" fmla="val 2807"/>
            </a:avLst>
          </a:prstGeom>
          <a:solidFill>
            <a:srgbClr val="F7F8FA"/>
          </a:solidFill>
          <a:ln/>
          <a:effectLst>
            <a:outerShdw blurRad="76200" dist="25400" dir="5400000" algn="bl" rotWithShape="0">
              <a:srgbClr val="1A2B5E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210044" y="3108960"/>
            <a:ext cx="731520" cy="7315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0239" y="3299155"/>
            <a:ext cx="351130" cy="35113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09944" y="40233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Standartlaştırılmış</a:t>
            </a:r>
            <a:endParaRPr lang="en-US" sz="1550" dirty="0"/>
          </a:p>
        </p:txBody>
      </p:sp>
      <p:sp>
        <p:nvSpPr>
          <p:cNvPr id="20" name="Text 15"/>
          <p:cNvSpPr/>
          <p:nvPr/>
        </p:nvSpPr>
        <p:spPr>
          <a:xfrm>
            <a:off x="6437376" y="4754880"/>
            <a:ext cx="22768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kurum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geneline yayılmış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 belgelenmiş.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8878824" y="3909060"/>
            <a:ext cx="2560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600" dirty="0"/>
          </a:p>
        </p:txBody>
      </p:sp>
      <p:sp>
        <p:nvSpPr>
          <p:cNvPr id="22" name="Shape 17"/>
          <p:cNvSpPr/>
          <p:nvPr/>
        </p:nvSpPr>
        <p:spPr>
          <a:xfrm>
            <a:off x="9134856" y="2788920"/>
            <a:ext cx="2606040" cy="2880360"/>
          </a:xfrm>
          <a:prstGeom prst="roundRect">
            <a:avLst>
              <a:gd name="adj" fmla="val 2807"/>
            </a:avLst>
          </a:prstGeom>
          <a:solidFill>
            <a:srgbClr val="0D8A8A"/>
          </a:solidFill>
          <a:ln/>
          <a:effectLst>
            <a:outerShdw blurRad="76200" dist="25400" dir="5400000" algn="bl" rotWithShape="0">
              <a:srgbClr val="1A2B5E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072116" y="3108960"/>
            <a:ext cx="731520" cy="731520"/>
          </a:xfrm>
          <a:prstGeom prst="ellipse">
            <a:avLst/>
          </a:prstGeom>
          <a:solidFill>
            <a:srgbClr val="1A2B5E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2311" y="3299155"/>
            <a:ext cx="351130" cy="35113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272016" y="402336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 Odaklı ve</a:t>
            </a:r>
            <a:endParaRPr lang="en-US" sz="1550" dirty="0"/>
          </a:p>
          <a:p>
            <a:pPr marL="0" indent="0" algn="ctr">
              <a:lnSpc>
                <a:spcPts val="17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Sürekli İyileştirilen</a:t>
            </a:r>
            <a:endParaRPr lang="en-US" sz="1550" dirty="0"/>
          </a:p>
        </p:txBody>
      </p:sp>
      <p:sp>
        <p:nvSpPr>
          <p:cNvPr id="26" name="Text 20"/>
          <p:cNvSpPr/>
          <p:nvPr/>
        </p:nvSpPr>
        <p:spPr>
          <a:xfrm>
            <a:off x="9299448" y="4754880"/>
            <a:ext cx="22768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EAF6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ölçülür,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EAF6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kararlar veriyle</a:t>
            </a:r>
            <a:endParaRPr lang="en-US" sz="11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EAF6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alınır.</a:t>
            </a:r>
            <a:endParaRPr lang="en-US" sz="1150" dirty="0"/>
          </a:p>
        </p:txBody>
      </p:sp>
      <p:sp>
        <p:nvSpPr>
          <p:cNvPr id="27" name="Text 2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8" name="Text 22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Neden Değerlendirilmeli?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Olgunluk değerlendirmesinin kuruluşa sağladığı temel faydalar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874520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2021921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8470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Nesnel Tespit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7240" y="25603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ve zayıf yönlerin varsayım değil, kriter bazlı ölçümle ortaya konması.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416552" y="1645920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10" name="Shape 7"/>
          <p:cNvSpPr/>
          <p:nvPr/>
        </p:nvSpPr>
        <p:spPr>
          <a:xfrm>
            <a:off x="4645152" y="1874520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553" y="2021921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76672" y="18470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Önceliklendirme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4645152" y="25603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İyileştirme çalışmalarının en yüksek etkiyi yaratacak alanlara yönlendirilmesi.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8325881" y="1645920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8513064" y="1874520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0465" y="2021921"/>
            <a:ext cx="272125" cy="2721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244584" y="184708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Sistem Etkinliği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8513064" y="2560320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tr-TR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 gibi mevcut yönetim sistemlerinin uygulamadaki etkinliğinin değerlendirilmesi.</a:t>
            </a:r>
            <a:endParaRPr lang="en-US" sz="1150" dirty="0">
              <a:solidFill>
                <a:srgbClr val="24242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548640" y="4050792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20" name="Shape 15"/>
          <p:cNvSpPr/>
          <p:nvPr/>
        </p:nvSpPr>
        <p:spPr>
          <a:xfrm>
            <a:off x="777240" y="4279392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641" y="4426793"/>
            <a:ext cx="272125" cy="2721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508760" y="4251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Paydaş Güveni</a:t>
            </a:r>
            <a:endParaRPr lang="en-US" sz="1450" dirty="0"/>
          </a:p>
        </p:txBody>
      </p:sp>
      <p:sp>
        <p:nvSpPr>
          <p:cNvPr id="23" name="Text 17"/>
          <p:cNvSpPr/>
          <p:nvPr/>
        </p:nvSpPr>
        <p:spPr>
          <a:xfrm>
            <a:off x="777240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Yatırımcı, müşteri ve iş ortaklarına kurumsal olgunluğun somut biçimde gösterilmesi.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416552" y="4050792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45152" y="4279392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2553" y="4426793"/>
            <a:ext cx="272125" cy="272125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376672" y="4251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Karşılaştırılabilirlik</a:t>
            </a:r>
            <a:endParaRPr lang="en-US" sz="1450" dirty="0"/>
          </a:p>
        </p:txBody>
      </p:sp>
      <p:sp>
        <p:nvSpPr>
          <p:cNvPr id="28" name="Text 21"/>
          <p:cNvSpPr/>
          <p:nvPr/>
        </p:nvSpPr>
        <p:spPr>
          <a:xfrm>
            <a:off x="4645152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Zaman içindeki ilerlemenin ve sektör içindeki konumun izlenebilmesi.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8284464" y="4050792"/>
            <a:ext cx="3611880" cy="2148840"/>
          </a:xfrm>
          <a:prstGeom prst="roundRect">
            <a:avLst>
              <a:gd name="adj" fmla="val 2979"/>
            </a:avLst>
          </a:prstGeom>
          <a:solidFill>
            <a:srgbClr val="F7F8FA"/>
          </a:solidFill>
          <a:ln/>
        </p:spPr>
      </p:sp>
      <p:sp>
        <p:nvSpPr>
          <p:cNvPr id="30" name="Shape 23"/>
          <p:cNvSpPr/>
          <p:nvPr/>
        </p:nvSpPr>
        <p:spPr>
          <a:xfrm>
            <a:off x="8513064" y="4279392"/>
            <a:ext cx="566928" cy="566928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0465" y="4426793"/>
            <a:ext cx="272125" cy="272125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244584" y="425196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Sürdürülebilir Yol Haritası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8513064" y="496519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Kısa, orta ve uzun vadeli gelişim adımlarının somut biçimde planlanması.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5" name="Text 27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Başlıca Değerlendirme Modelleri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Kuruluşlar genellikle üç kanıtlanmış yaklaşımdan birini veya bir bileşimini kullanır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20440" cy="4206240"/>
          </a:xfrm>
          <a:prstGeom prst="roundRect">
            <a:avLst>
              <a:gd name="adj" fmla="val 2078"/>
            </a:avLst>
          </a:prstGeom>
          <a:solidFill>
            <a:srgbClr val="223873"/>
          </a:solidFill>
          <a:ln/>
        </p:spPr>
      </p:sp>
      <p:sp>
        <p:nvSpPr>
          <p:cNvPr id="5" name="Shape 3"/>
          <p:cNvSpPr/>
          <p:nvPr/>
        </p:nvSpPr>
        <p:spPr>
          <a:xfrm>
            <a:off x="1897380" y="219456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350" y="2408530"/>
            <a:ext cx="395021" cy="39502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32004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CMMI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731520" y="3657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 Maturity Model Integration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2960" y="425196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yeteneğini 1'den 5'e kadar beş olgunluk seviyesinde değerlendiren, süreç odaklı </a:t>
            </a:r>
            <a:r>
              <a:rPr lang="en-US" sz="1200" dirty="0" err="1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</a:t>
            </a:r>
            <a:r>
              <a:rPr lang="en-US" sz="12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model. </a:t>
            </a:r>
            <a:r>
              <a:rPr lang="tr-TR" sz="12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ve organizasyonel yetkinliğin değerlendirilmesine ve geliştirilmesine yönelik, kademeli olgunluk seviyeleri içeren süreç odaklı bir modeldir.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43400" y="1828800"/>
            <a:ext cx="3520440" cy="4206240"/>
          </a:xfrm>
          <a:prstGeom prst="roundRect">
            <a:avLst>
              <a:gd name="adj" fmla="val 2078"/>
            </a:avLst>
          </a:prstGeom>
          <a:solidFill>
            <a:srgbClr val="223873"/>
          </a:solidFill>
          <a:ln/>
        </p:spPr>
      </p:sp>
      <p:sp>
        <p:nvSpPr>
          <p:cNvPr id="11" name="Shape 8"/>
          <p:cNvSpPr/>
          <p:nvPr/>
        </p:nvSpPr>
        <p:spPr>
          <a:xfrm>
            <a:off x="5692140" y="219456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110" y="2408530"/>
            <a:ext cx="395021" cy="39502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26280" y="32004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9004:2018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526280" y="3657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Kalitede Sürdürülebilir Başarı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617720" y="425196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9001'in ötesine geçerek liderlik, strateji, kaynak ve süreçleri kapsayan; öz değerlendirme aracıyla desteklenen bir kılavuz standart.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138160" y="1828800"/>
            <a:ext cx="3520440" cy="4206240"/>
          </a:xfrm>
          <a:prstGeom prst="roundRect">
            <a:avLst>
              <a:gd name="adj" fmla="val 2078"/>
            </a:avLst>
          </a:prstGeom>
          <a:solidFill>
            <a:srgbClr val="223873"/>
          </a:solidFill>
          <a:ln/>
        </p:spPr>
      </p:sp>
      <p:sp>
        <p:nvSpPr>
          <p:cNvPr id="17" name="Shape 13"/>
          <p:cNvSpPr/>
          <p:nvPr/>
        </p:nvSpPr>
        <p:spPr>
          <a:xfrm>
            <a:off x="9486900" y="219456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0870" y="2408530"/>
            <a:ext cx="395021" cy="395021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32004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EFQM Modeli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8321040" y="36576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300"/>
              </a:lnSpc>
              <a:buNone/>
            </a:pPr>
            <a:r>
              <a:rPr lang="en-US" sz="1100" i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European Foundation for Quality Management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8412480" y="4251960"/>
            <a:ext cx="2971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2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Yön, uygulama ve sonuçları bütünsel olarak değerlendiren, girdi-sonuç mantığıyla çalışan Avrupa mükemmellik modeli.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CMMI Modeli ve Olgunluk Seviyeleri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yeteneğini beş kademede değerlendiren, dünya genelinde yaygın kullanılan model (güncel sürüm: CMMI V3.0)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109960" cy="841248"/>
          </a:xfrm>
          <a:prstGeom prst="roundRect">
            <a:avLst>
              <a:gd name="adj" fmla="val 6522"/>
            </a:avLst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731520" y="1911096"/>
            <a:ext cx="585216" cy="585216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11096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00200" y="187452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İlk (Initial)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892040" y="1874520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öngörülemez, kişiye bağlı ve tepkiseldir; sonuçlar tutarsızdır.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752344"/>
            <a:ext cx="111099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2880360"/>
            <a:ext cx="585216" cy="585216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880360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600200" y="2843784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Yönetilen (Managed)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4892040" y="2843784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proje bazında planlanır, izlenir ve kontrol edilir.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721608"/>
            <a:ext cx="11109960" cy="841248"/>
          </a:xfrm>
          <a:prstGeom prst="roundRect">
            <a:avLst>
              <a:gd name="adj" fmla="val 6522"/>
            </a:avLst>
          </a:prstGeom>
          <a:solidFill>
            <a:srgbClr val="F7F8FA"/>
          </a:solidFill>
          <a:ln/>
        </p:spPr>
      </p:sp>
      <p:sp>
        <p:nvSpPr>
          <p:cNvPr id="15" name="Shape 13"/>
          <p:cNvSpPr/>
          <p:nvPr/>
        </p:nvSpPr>
        <p:spPr>
          <a:xfrm>
            <a:off x="731520" y="3849624"/>
            <a:ext cx="585216" cy="585216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3849624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600200" y="3813048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Tanımlanmış (Defined)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4892040" y="3813048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kurum standardından uyarlanır; kurum genelinde tutarlıdır.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690872"/>
            <a:ext cx="11109960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1520" y="4818888"/>
            <a:ext cx="585216" cy="585216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4818888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600200" y="4782312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Niceliksel Yönetilen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4892040" y="4782312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performansı ölçümlerle istatistiksel olarak yönetilir.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548640" y="5660136"/>
            <a:ext cx="11109960" cy="841248"/>
          </a:xfrm>
          <a:prstGeom prst="roundRect">
            <a:avLst>
              <a:gd name="adj" fmla="val 6522"/>
            </a:avLst>
          </a:prstGeom>
          <a:solidFill>
            <a:srgbClr val="F7F8FA"/>
          </a:solidFill>
          <a:ln/>
        </p:spPr>
      </p:sp>
      <p:sp>
        <p:nvSpPr>
          <p:cNvPr id="25" name="Shape 23"/>
          <p:cNvSpPr/>
          <p:nvPr/>
        </p:nvSpPr>
        <p:spPr>
          <a:xfrm>
            <a:off x="731520" y="5788152"/>
            <a:ext cx="585216" cy="585216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578815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600200" y="5751576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Optimize Eden (Optimizing)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4892040" y="5751576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 veriye dayalı olarak sürekli iyileştirilir ve yenilikler entegre edilir.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9004:2018 Öz Değerlendirme Yaklaşımı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5212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9004:2018, kalite yönetiminde ISO 9001'den daha geniş bir odak sunarak kuruluşun toplam performansının sistematik ve sürekli iyileştirilmesi için kılavuzluk sağlar.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48640" y="2423160"/>
            <a:ext cx="5212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Standardın Ek A bölümünde yer alan öz değerlendirme aracı, kuruluşun faaliyet ve performansının olgunluk derecesine göre kapsamlı ve sistematik biçimde gözden geçirilmesini sağlar; güçlü ve zayıf yönleri hem genel seviyede hem de süreç bazında ortaya koyar.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4160520"/>
            <a:ext cx="5212080" cy="1508760"/>
          </a:xfrm>
          <a:prstGeom prst="roundRect">
            <a:avLst>
              <a:gd name="adj" fmla="val 4242"/>
            </a:avLst>
          </a:prstGeom>
          <a:solidFill>
            <a:srgbClr val="1A2B5E"/>
          </a:solidFill>
          <a:ln/>
        </p:spPr>
      </p:sp>
      <p:sp>
        <p:nvSpPr>
          <p:cNvPr id="6" name="Shape 4"/>
          <p:cNvSpPr/>
          <p:nvPr/>
        </p:nvSpPr>
        <p:spPr>
          <a:xfrm>
            <a:off x="777240" y="4389120"/>
            <a:ext cx="566928" cy="566928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41" y="4536521"/>
            <a:ext cx="272125" cy="2721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4315968"/>
            <a:ext cx="4069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EAED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Öz değerlendirme sonuçları ilgili kişilere iletilir ve yönetimin gözden geçirmesine doğrudan girdi oluşturur.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126480" y="12801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Değerlendirme Kapsadığı Alanlar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126480" y="1783080"/>
            <a:ext cx="5532120" cy="713232"/>
          </a:xfrm>
          <a:prstGeom prst="roundRect">
            <a:avLst>
              <a:gd name="adj" fmla="val 7692"/>
            </a:avLst>
          </a:prstGeom>
          <a:solidFill>
            <a:srgbClr val="F7F8FA"/>
          </a:solidFill>
          <a:ln/>
        </p:spPr>
      </p:sp>
      <p:sp>
        <p:nvSpPr>
          <p:cNvPr id="11" name="Shape 8"/>
          <p:cNvSpPr/>
          <p:nvPr/>
        </p:nvSpPr>
        <p:spPr>
          <a:xfrm>
            <a:off x="6263640" y="1920240"/>
            <a:ext cx="438912" cy="438912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757" y="2034357"/>
            <a:ext cx="210678" cy="21067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903720" y="178308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Liderlik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126480" y="2606040"/>
            <a:ext cx="5532120" cy="713232"/>
          </a:xfrm>
          <a:prstGeom prst="roundRect">
            <a:avLst>
              <a:gd name="adj" fmla="val 7692"/>
            </a:avLst>
          </a:prstGeom>
          <a:solidFill>
            <a:srgbClr val="F7F8FA"/>
          </a:solidFill>
          <a:ln/>
        </p:spPr>
      </p:sp>
      <p:sp>
        <p:nvSpPr>
          <p:cNvPr id="15" name="Shape 11"/>
          <p:cNvSpPr/>
          <p:nvPr/>
        </p:nvSpPr>
        <p:spPr>
          <a:xfrm>
            <a:off x="6263640" y="2743200"/>
            <a:ext cx="438912" cy="438912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757" y="2857317"/>
            <a:ext cx="210678" cy="21067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03720" y="260604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Strateji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6126480" y="3429000"/>
            <a:ext cx="5532120" cy="713232"/>
          </a:xfrm>
          <a:prstGeom prst="roundRect">
            <a:avLst>
              <a:gd name="adj" fmla="val 7692"/>
            </a:avLst>
          </a:prstGeom>
          <a:solidFill>
            <a:srgbClr val="F7F8FA"/>
          </a:solidFill>
          <a:ln/>
        </p:spPr>
      </p:sp>
      <p:sp>
        <p:nvSpPr>
          <p:cNvPr id="19" name="Shape 14"/>
          <p:cNvSpPr/>
          <p:nvPr/>
        </p:nvSpPr>
        <p:spPr>
          <a:xfrm>
            <a:off x="6263640" y="3566160"/>
            <a:ext cx="438912" cy="438912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757" y="3680277"/>
            <a:ext cx="210678" cy="21067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903720" y="342900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Sistemi</a:t>
            </a:r>
            <a:endParaRPr lang="en-US" sz="1400" dirty="0"/>
          </a:p>
        </p:txBody>
      </p:sp>
      <p:sp>
        <p:nvSpPr>
          <p:cNvPr id="22" name="Shape 16"/>
          <p:cNvSpPr/>
          <p:nvPr/>
        </p:nvSpPr>
        <p:spPr>
          <a:xfrm>
            <a:off x="6126480" y="4251960"/>
            <a:ext cx="5532120" cy="713232"/>
          </a:xfrm>
          <a:prstGeom prst="roundRect">
            <a:avLst>
              <a:gd name="adj" fmla="val 7692"/>
            </a:avLst>
          </a:prstGeom>
          <a:solidFill>
            <a:srgbClr val="F7F8FA"/>
          </a:solidFill>
          <a:ln/>
        </p:spPr>
      </p:sp>
      <p:sp>
        <p:nvSpPr>
          <p:cNvPr id="23" name="Shape 17"/>
          <p:cNvSpPr/>
          <p:nvPr/>
        </p:nvSpPr>
        <p:spPr>
          <a:xfrm>
            <a:off x="6263640" y="4389120"/>
            <a:ext cx="438912" cy="438912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7757" y="4503237"/>
            <a:ext cx="210678" cy="21067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903720" y="425196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Kaynaklar</a:t>
            </a:r>
            <a:endParaRPr lang="en-US" sz="1400" dirty="0"/>
          </a:p>
        </p:txBody>
      </p:sp>
      <p:sp>
        <p:nvSpPr>
          <p:cNvPr id="26" name="Shape 19"/>
          <p:cNvSpPr/>
          <p:nvPr/>
        </p:nvSpPr>
        <p:spPr>
          <a:xfrm>
            <a:off x="6126480" y="5074920"/>
            <a:ext cx="5532120" cy="713232"/>
          </a:xfrm>
          <a:prstGeom prst="roundRect">
            <a:avLst>
              <a:gd name="adj" fmla="val 7692"/>
            </a:avLst>
          </a:prstGeom>
          <a:solidFill>
            <a:srgbClr val="F7F8FA"/>
          </a:solidFill>
          <a:ln/>
        </p:spPr>
      </p:sp>
      <p:sp>
        <p:nvSpPr>
          <p:cNvPr id="27" name="Shape 20"/>
          <p:cNvSpPr/>
          <p:nvPr/>
        </p:nvSpPr>
        <p:spPr>
          <a:xfrm>
            <a:off x="6263640" y="5212080"/>
            <a:ext cx="438912" cy="438912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7757" y="5326197"/>
            <a:ext cx="210678" cy="21067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6903720" y="507492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</a:t>
            </a:r>
            <a:endParaRPr lang="en-US" sz="1400" dirty="0"/>
          </a:p>
        </p:txBody>
      </p:sp>
      <p:sp>
        <p:nvSpPr>
          <p:cNvPr id="30" name="Text 2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1" name="Text 23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EFQM Mükemmellik Modeli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Avrupa Kalite Yönetim Vakfı'nın güncel modeli, kuruluşu üç ana boyutta yedi kriterle değerlendirir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611880" cy="502920"/>
          </a:xfrm>
          <a:prstGeom prst="roundRect">
            <a:avLst>
              <a:gd name="adj" fmla="val 10909"/>
            </a:avLst>
          </a:prstGeom>
          <a:solidFill>
            <a:srgbClr val="0D8A8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6916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YÖN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3611880" cy="3566160"/>
          </a:xfrm>
          <a:prstGeom prst="roundRect">
            <a:avLst>
              <a:gd name="adj" fmla="val 1538"/>
            </a:avLst>
          </a:prstGeom>
          <a:solidFill>
            <a:srgbClr val="F7F8FA"/>
          </a:solidFill>
          <a:ln/>
        </p:spPr>
      </p:sp>
      <p:sp>
        <p:nvSpPr>
          <p:cNvPr id="7" name="Shape 5"/>
          <p:cNvSpPr/>
          <p:nvPr/>
        </p:nvSpPr>
        <p:spPr>
          <a:xfrm>
            <a:off x="777240" y="2615184"/>
            <a:ext cx="109728" cy="109728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8" name="Text 6"/>
          <p:cNvSpPr/>
          <p:nvPr/>
        </p:nvSpPr>
        <p:spPr>
          <a:xfrm>
            <a:off x="1005840" y="24231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Amaç, Vizyon ve Strateji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7240" y="3511296"/>
            <a:ext cx="109728" cy="109728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3319272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Kurum Kültürü ve Liderlik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343400" y="1691640"/>
            <a:ext cx="3611880" cy="502920"/>
          </a:xfrm>
          <a:prstGeom prst="roundRect">
            <a:avLst>
              <a:gd name="adj" fmla="val 10909"/>
            </a:avLst>
          </a:prstGeom>
          <a:solidFill>
            <a:srgbClr val="1A2B5E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16916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UYGULAMA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343400" y="2286000"/>
            <a:ext cx="3611880" cy="3566160"/>
          </a:xfrm>
          <a:prstGeom prst="roundRect">
            <a:avLst>
              <a:gd name="adj" fmla="val 1538"/>
            </a:avLst>
          </a:prstGeom>
          <a:solidFill>
            <a:srgbClr val="F7F8FA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0" y="2615184"/>
            <a:ext cx="109728" cy="10972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5" name="Text 13"/>
          <p:cNvSpPr/>
          <p:nvPr/>
        </p:nvSpPr>
        <p:spPr>
          <a:xfrm>
            <a:off x="4800600" y="24231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Paydaş Bağlılığı Sağlama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0" y="3511296"/>
            <a:ext cx="109728" cy="10972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7" name="Text 15"/>
          <p:cNvSpPr/>
          <p:nvPr/>
        </p:nvSpPr>
        <p:spPr>
          <a:xfrm>
            <a:off x="4800600" y="3319272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Sürdürülebilir Değer Yaratma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572000" y="4407408"/>
            <a:ext cx="109728" cy="109728"/>
          </a:xfrm>
          <a:prstGeom prst="ellipse">
            <a:avLst/>
          </a:prstGeom>
          <a:solidFill>
            <a:srgbClr val="1A2B5E"/>
          </a:solidFill>
          <a:ln/>
        </p:spPr>
      </p:sp>
      <p:sp>
        <p:nvSpPr>
          <p:cNvPr id="19" name="Text 17"/>
          <p:cNvSpPr/>
          <p:nvPr/>
        </p:nvSpPr>
        <p:spPr>
          <a:xfrm>
            <a:off x="4800600" y="4215384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ve Dönüşümü Yönlendirme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138160" y="1691640"/>
            <a:ext cx="3611880" cy="502920"/>
          </a:xfrm>
          <a:prstGeom prst="roundRect">
            <a:avLst>
              <a:gd name="adj" fmla="val 10909"/>
            </a:avLst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138160" y="169164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SONUÇLAR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138160" y="2286000"/>
            <a:ext cx="3611880" cy="3566160"/>
          </a:xfrm>
          <a:prstGeom prst="roundRect">
            <a:avLst>
              <a:gd name="adj" fmla="val 1538"/>
            </a:avLst>
          </a:prstGeom>
          <a:solidFill>
            <a:srgbClr val="F7F8FA"/>
          </a:solidFill>
          <a:ln/>
        </p:spPr>
      </p:sp>
      <p:sp>
        <p:nvSpPr>
          <p:cNvPr id="23" name="Shape 21"/>
          <p:cNvSpPr/>
          <p:nvPr/>
        </p:nvSpPr>
        <p:spPr>
          <a:xfrm>
            <a:off x="8366760" y="2615184"/>
            <a:ext cx="109728" cy="109728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595360" y="24231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Paydaş Algıları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8366760" y="3511296"/>
            <a:ext cx="109728" cy="109728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6" name="Text 24"/>
          <p:cNvSpPr/>
          <p:nvPr/>
        </p:nvSpPr>
        <p:spPr>
          <a:xfrm>
            <a:off x="8595360" y="3319272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Stratejik ve Operasyonel Performans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548640" y="5989320"/>
            <a:ext cx="11109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Girdi niteliğindeki "Yön" ve "Uygulama" kriterleri kuruluşun neyi nasıl yaptığını; "Sonuçlar" ise elde edilen çıktıları gösterir. Sonuçlardan elde edilen geri bildirim, yön ve uygulamanın sürekli iyileştirilmesinde kullanılır.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Değerlendirme Süreci Nasıl Yürütülür?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Seçilen modelden bağımsız olarak izlenen genel değerlendirme akışı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5" name="Shape 3"/>
          <p:cNvSpPr/>
          <p:nvPr/>
        </p:nvSpPr>
        <p:spPr>
          <a:xfrm>
            <a:off x="749808" y="1874520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371600" y="18928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Kapsam ve Model Seçimi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77240" y="256032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Değerlendirilecek birimler ve kullanılacak modelin (CMMI, ISO 9004, EFQM) belirlenmesi.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25112" y="169164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10" name="Shape 8"/>
          <p:cNvSpPr/>
          <p:nvPr/>
        </p:nvSpPr>
        <p:spPr>
          <a:xfrm>
            <a:off x="4526280" y="1874520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1" name="Text 9"/>
          <p:cNvSpPr/>
          <p:nvPr/>
        </p:nvSpPr>
        <p:spPr>
          <a:xfrm>
            <a:off x="452628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148072" y="18928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 Toplama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53712" y="256032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Doküman incelemesi, anketler ve yönetici/çalışan görüşmeleriyle kanıt toplanması.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691640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15" name="Shape 13"/>
          <p:cNvSpPr/>
          <p:nvPr/>
        </p:nvSpPr>
        <p:spPr>
          <a:xfrm>
            <a:off x="8302752" y="1874520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02752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924544" y="189280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Kriter Bazında Puanlama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330184" y="2560320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Toplanan kanıtların model kriterlerine göre nesnel biçimde derecelendirilmesi.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913632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20" name="Shape 18"/>
          <p:cNvSpPr/>
          <p:nvPr/>
        </p:nvSpPr>
        <p:spPr>
          <a:xfrm>
            <a:off x="749808" y="4096512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749808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371600" y="41148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Güçlü ve Zayıf Yön Analizi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777240" y="4782312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Kriterler arası karşılaştırmayla öncelikli gelişim alanlarının belirlenmesi.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25112" y="3913632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25" name="Shape 23"/>
          <p:cNvSpPr/>
          <p:nvPr/>
        </p:nvSpPr>
        <p:spPr>
          <a:xfrm>
            <a:off x="4526280" y="4096512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6" name="Text 24"/>
          <p:cNvSpPr/>
          <p:nvPr/>
        </p:nvSpPr>
        <p:spPr>
          <a:xfrm>
            <a:off x="4526280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5148072" y="41148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Yönetime Raporlama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4553712" y="4782312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Bulguların üst yönetime sunulması ve yönetimin gözden geçirmesine girdi sağlanması.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3913632"/>
            <a:ext cx="3520440" cy="1965960"/>
          </a:xfrm>
          <a:prstGeom prst="roundRect">
            <a:avLst>
              <a:gd name="adj" fmla="val 3256"/>
            </a:avLst>
          </a:prstGeom>
          <a:solidFill>
            <a:srgbClr val="223873"/>
          </a:solidFill>
          <a:ln/>
        </p:spPr>
      </p:sp>
      <p:sp>
        <p:nvSpPr>
          <p:cNvPr id="30" name="Shape 28"/>
          <p:cNvSpPr/>
          <p:nvPr/>
        </p:nvSpPr>
        <p:spPr>
          <a:xfrm>
            <a:off x="8302752" y="4096512"/>
            <a:ext cx="502920" cy="50292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31" name="Text 29"/>
          <p:cNvSpPr/>
          <p:nvPr/>
        </p:nvSpPr>
        <p:spPr>
          <a:xfrm>
            <a:off x="8302752" y="40965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8924544" y="41148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İyileştirme Planı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8330184" y="4782312"/>
            <a:ext cx="3063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DDE1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Önceliklendirilmiş, sorumlu ve takvimi belirlenmiş bir eylem planının oluşturulması.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Olgunluk Seviyesini Yükseltme Yol Haritası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 bulgularının kalıcı iyileştirmeye dönüştürülmesi için önerilen zaman ufku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F7F8FA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828800"/>
            <a:ext cx="3520440" cy="82296"/>
          </a:xfrm>
          <a:prstGeom prst="rect">
            <a:avLst/>
          </a:prstGeom>
          <a:solidFill>
            <a:srgbClr val="0D8A8A"/>
          </a:solidFill>
          <a:ln/>
        </p:spPr>
      </p:sp>
      <p:sp>
        <p:nvSpPr>
          <p:cNvPr id="6" name="Shape 4"/>
          <p:cNvSpPr/>
          <p:nvPr/>
        </p:nvSpPr>
        <p:spPr>
          <a:xfrm>
            <a:off x="1924812" y="2148840"/>
            <a:ext cx="768096" cy="768096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17" y="2348545"/>
            <a:ext cx="368686" cy="36868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Kısa Vade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31520" y="352044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0–6 Ay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393192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Hızlı kazanımların hayata geçirilmesi: kritik dokümantasyon eksiklerinin giderilmesi, sorumlulukların netleştirilmesi.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325112" y="18288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F7F8FA"/>
          </a:solidFill>
          <a:ln/>
        </p:spPr>
      </p:sp>
      <p:sp>
        <p:nvSpPr>
          <p:cNvPr id="12" name="Shape 9"/>
          <p:cNvSpPr/>
          <p:nvPr/>
        </p:nvSpPr>
        <p:spPr>
          <a:xfrm>
            <a:off x="4325112" y="1828800"/>
            <a:ext cx="3520440" cy="82296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13" name="Shape 10"/>
          <p:cNvSpPr/>
          <p:nvPr/>
        </p:nvSpPr>
        <p:spPr>
          <a:xfrm>
            <a:off x="5701284" y="2148840"/>
            <a:ext cx="768096" cy="768096"/>
          </a:xfrm>
          <a:prstGeom prst="ellipse">
            <a:avLst/>
          </a:prstGeom>
          <a:solidFill>
            <a:srgbClr val="1A2B5E"/>
          </a:solidFill>
          <a:ln/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989" y="2348545"/>
            <a:ext cx="368686" cy="36868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07992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Orta Vade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4507992" y="352044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6–18 Ay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4599432" y="393192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Süreçlerin standartlaştırılması, ölçüm ve izleme mekanizmalarının kurum geneline yayılması.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8101584" y="1828800"/>
            <a:ext cx="3520440" cy="3017520"/>
          </a:xfrm>
          <a:prstGeom prst="roundRect">
            <a:avLst>
              <a:gd name="adj" fmla="val 2424"/>
            </a:avLst>
          </a:prstGeom>
          <a:solidFill>
            <a:srgbClr val="F7F8FA"/>
          </a:solidFill>
          <a:ln/>
        </p:spPr>
      </p:sp>
      <p:sp>
        <p:nvSpPr>
          <p:cNvPr id="19" name="Shape 15"/>
          <p:cNvSpPr/>
          <p:nvPr/>
        </p:nvSpPr>
        <p:spPr>
          <a:xfrm>
            <a:off x="8101584" y="1828800"/>
            <a:ext cx="3520440" cy="82296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Shape 16"/>
          <p:cNvSpPr/>
          <p:nvPr/>
        </p:nvSpPr>
        <p:spPr>
          <a:xfrm>
            <a:off x="9477756" y="2148840"/>
            <a:ext cx="768096" cy="768096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61" y="2348545"/>
            <a:ext cx="368686" cy="36868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284464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Uzun Vade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8284464" y="352044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B891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18+ Ay</a:t>
            </a:r>
            <a:endParaRPr lang="en-US" sz="1250" dirty="0"/>
          </a:p>
        </p:txBody>
      </p:sp>
      <p:sp>
        <p:nvSpPr>
          <p:cNvPr id="24" name="Text 19"/>
          <p:cNvSpPr/>
          <p:nvPr/>
        </p:nvSpPr>
        <p:spPr>
          <a:xfrm>
            <a:off x="8375904" y="3931920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400"/>
              </a:lnSpc>
              <a:buNone/>
            </a:pPr>
            <a:r>
              <a:rPr lang="en-US" sz="1150" dirty="0">
                <a:solidFill>
                  <a:srgbClr val="2424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 odaklı karar alma kültürünün yerleşmesi ve sürekli iyileştirmenin kurumsal bir alışkanlığa dönüşmesi.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548640" y="5074920"/>
            <a:ext cx="11109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2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Süreç, PUKÖ (Planla–Uygula–Kontrol Et–Önlem Al) döngüsüyle periyodik olarak tekrarlanarak olgunluk seviyesindeki ilerleme düzenli aralıklarla izlenir.</a:t>
            </a:r>
            <a:endParaRPr lang="en-US" sz="1250" dirty="0"/>
          </a:p>
        </p:txBody>
      </p:sp>
      <p:sp>
        <p:nvSpPr>
          <p:cNvPr id="26" name="Text 2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B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4206240"/>
            <a:ext cx="4114800" cy="4114800"/>
          </a:xfrm>
          <a:prstGeom prst="ellipse">
            <a:avLst/>
          </a:prstGeom>
          <a:solidFill>
            <a:srgbClr val="22387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1645920"/>
            <a:ext cx="3291840" cy="3291840"/>
          </a:xfrm>
          <a:prstGeom prst="ellipse">
            <a:avLst/>
          </a:prstGeom>
          <a:solidFill>
            <a:srgbClr val="223873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822960" cy="822960"/>
          </a:xfrm>
          <a:prstGeom prst="ellipse">
            <a:avLst/>
          </a:prstGeom>
          <a:solidFill>
            <a:srgbClr val="C9A84C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930" y="1036930"/>
            <a:ext cx="395021" cy="3950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828800"/>
            <a:ext cx="10241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Kurumunuzun Olgunluk Yolculuğuna</a:t>
            </a:r>
            <a:endParaRPr lang="en-US" sz="30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Birlikte Başlayalım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841248" y="3337560"/>
            <a:ext cx="1463040" cy="0"/>
          </a:xfrm>
          <a:prstGeom prst="line">
            <a:avLst/>
          </a:prstGeom>
          <a:noFill/>
          <a:ln w="31750">
            <a:solidFill>
              <a:srgbClr val="C9A84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3749040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3879799"/>
            <a:ext cx="241402" cy="24140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08760" y="3749040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İdealtepe, Dik Sk. No:13, 34841 Maltepe/İstanbul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822960" y="4407408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19" y="4538167"/>
            <a:ext cx="241402" cy="24140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08760" y="4407408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0216 740 02 80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822960" y="5065776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" y="5196535"/>
            <a:ext cx="241402" cy="24140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08760" y="5065776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info@aaconsulting.com.tr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822960" y="5724144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719" y="5854903"/>
            <a:ext cx="241402" cy="24140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508760" y="5724144"/>
            <a:ext cx="8686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4E7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aaconsulting.com.tr</a:t>
            </a:r>
            <a:endParaRPr lang="en-US" sz="1500" dirty="0"/>
          </a:p>
        </p:txBody>
      </p:sp>
      <p:sp>
        <p:nvSpPr>
          <p:cNvPr id="20" name="Text 1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1" name="Text 1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CE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853</Words>
  <Application>Microsoft Office PowerPoint</Application>
  <PresentationFormat>Geniş ekran</PresentationFormat>
  <Paragraphs>160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Funda</cp:lastModifiedBy>
  <cp:revision>2</cp:revision>
  <dcterms:created xsi:type="dcterms:W3CDTF">2026-08-31T07:03:00Z</dcterms:created>
  <dcterms:modified xsi:type="dcterms:W3CDTF">2026-08-31T09:08:19Z</dcterms:modified>
</cp:coreProperties>
</file>